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515" r:id="rId2"/>
    <p:sldId id="516" r:id="rId3"/>
    <p:sldId id="304" r:id="rId4"/>
    <p:sldId id="333" r:id="rId5"/>
    <p:sldId id="353" r:id="rId6"/>
    <p:sldId id="354" r:id="rId7"/>
    <p:sldId id="349" r:id="rId8"/>
    <p:sldId id="350" r:id="rId9"/>
    <p:sldId id="260" r:id="rId10"/>
    <p:sldId id="318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46"/>
  </p:normalViewPr>
  <p:slideViewPr>
    <p:cSldViewPr snapToGrid="0" snapToObjects="1">
      <p:cViewPr varScale="1">
        <p:scale>
          <a:sx n="95" d="100"/>
          <a:sy n="95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6B21E0-0EAD-6E43-AC16-92E9FB1595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E6804E-D5BA-2546-8D12-2A15D48973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F1B318-0007-BA40-9CD9-24BFFAAE9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0D245F4-33D0-8346-A452-81204B269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0DB6B7-B98C-3549-A498-7A0674456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690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17625-1A7E-5C44-8823-B25E56671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33A9760-F9EE-4A49-A554-75CB5795DD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FB33F57-B106-E94D-97E8-F7A7A1A95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057228-E6E5-7E44-8A20-1FB42042D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5DEDB6-66CF-D946-BE0F-A18FA4A22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8146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45A423F-5AD7-D24E-AAB5-363C0B884D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66C960B-5CDA-C740-AD2C-73EA4031CD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6E38CFC-BFDB-5E40-BD73-FB9B9A850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93879B-CC90-7D4B-9D27-581CD64CF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BC16D6-DB73-1F43-AF83-C106B7B5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6270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C79DCC-CD85-674F-86F0-DF8183E84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B8A660-D881-1E45-AB18-17F65F93F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8A1C62-5A70-2D4D-B5AE-3DB7866A8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4EBA0D-8FD2-844E-A58E-416FC589E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3CE980-A64E-E246-A6F3-4DFCF5378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9245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93D1CD-6C75-1C43-8D6C-BD298D756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9002BCE-2454-B243-9110-40034B6C5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4AA056-8149-FF4C-9753-11D468219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977881-AF00-684A-B6D5-EABB9D11A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A46C955-2FCF-B946-BAA7-87070B29F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649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9BCA4B-FE7B-8C4D-90EC-D2541A230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9ACE3CD-A5C8-6141-B09F-551DF5CD61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1AC45FF-DE19-8941-BE6F-79299A996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76B0404-D4A2-924F-8CE6-8A10D9116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86312B8-EDC7-7A40-99F7-A63B1B64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7ED90E-1CA9-C444-B26C-2C50A90E7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0567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3DCDAD-16DA-E44E-9032-32BC928EA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86A03B-1790-A24F-A0EA-E2F1F151D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96FB28D-AF35-6142-B0B8-685BB0CA1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C6485-A9F3-5542-A4C2-B5486ED52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DF7C020-4F91-5144-A5A2-2108AA72B1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0191816-9FF2-3C4C-9E67-16BB6DF56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08DE703-3854-F54A-AC19-DA8B07E5E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771FDEF-23C4-2D43-AD22-B40605BE2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1348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6AE286-A07B-0B41-A87A-13283023E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F48A556-5C6E-BF4D-ABAF-31F14BCDA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92802C1-6688-B24F-AE7B-3B8ED9BFD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E59AFE7-34C9-0A45-8719-CDC71E8D6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4668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E9EF311-BCF9-364F-961F-CE4408C03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C7D9EA4-CBBB-B44F-BAAB-DD7CC5F05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2A60231-C129-AC40-B230-D1E58063C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7915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539B48-ED55-A543-8955-BEB78F47D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029CB1-001F-1649-AD03-5DBE2FF87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492243C-D72D-3448-AC40-D3F190DCB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D82EEB6-BA1C-6E4A-9FB9-382FCEC8D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844F190-4098-4E47-B0C8-C0350875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8B5568C-C200-1C4A-A236-7F56E6A72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287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6F5401-C7D9-1F4B-9408-27CE3B60E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44FB5F9-7DDA-284B-8677-70C2E918C0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2E375EE-C612-3042-B018-4616F1265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AEA5E92-1897-4041-8B06-5C7C9E976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2F0E3F-157F-C447-864D-F46FF26E7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F33AF45-AE86-CF42-9CA8-400160171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7007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A127F97-0DDB-C548-9332-778285176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2E1735-D5FB-9940-AE8D-BD23E20D6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30EC81-64BF-6A4D-80B7-5CF9875374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13CAB-0C69-B749-8CF0-12DC2FA4AD95}" type="datetimeFigureOut">
              <a:rPr lang="pt-BR" smtClean="0"/>
              <a:t>09/05/2022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D3D9DF-2C71-E041-8914-4742848D87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08BA73-274C-B24F-B6BE-13BD742522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8D4E1-2EC1-DC41-AA57-78A308064B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287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063552" y="1732382"/>
            <a:ext cx="7920880" cy="4204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i="1" dirty="0"/>
              <a:t>Na estratificação de risco da doença arterial coronariana crônica, pacientes com alto risco de eventos ou morte devem ser encaminhados para avaliação anatômica. É (são) critério(s) de alto risco em testes não invasivos: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x-none" dirty="0"/>
              <a:t>Escore de </a:t>
            </a:r>
            <a:r>
              <a:rPr lang="x-none"/>
              <a:t>Duke </a:t>
            </a:r>
            <a:r>
              <a:rPr lang="en-US" dirty="0" err="1"/>
              <a:t>moderado</a:t>
            </a:r>
            <a:r>
              <a:rPr lang="en-US" dirty="0"/>
              <a:t> </a:t>
            </a:r>
            <a:r>
              <a:rPr lang="x-none"/>
              <a:t>em teste ergométrico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pt-BR" dirty="0"/>
              <a:t>Disfunção leve VE em repouso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x-none" dirty="0"/>
              <a:t>Defeito perfusional reversível moderado envolvendo um segmento na cintilografia miocárdica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pt-BR" dirty="0">
                <a:solidFill>
                  <a:srgbClr val="FF0000"/>
                </a:solidFill>
              </a:rPr>
              <a:t>Moderados defeitos com dilata</a:t>
            </a:r>
            <a:r>
              <a:rPr lang="en-US" dirty="0" err="1">
                <a:solidFill>
                  <a:srgbClr val="FF0000"/>
                </a:solidFill>
              </a:rPr>
              <a:t>ção</a:t>
            </a:r>
            <a:r>
              <a:rPr lang="en-US" dirty="0">
                <a:solidFill>
                  <a:srgbClr val="FF0000"/>
                </a:solidFill>
              </a:rPr>
              <a:t> do VE </a:t>
            </a:r>
            <a:r>
              <a:rPr lang="en-US" dirty="0" err="1">
                <a:solidFill>
                  <a:srgbClr val="FF0000"/>
                </a:solidFill>
              </a:rPr>
              <a:t>ou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aumento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na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captação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pulmonar</a:t>
            </a:r>
            <a:r>
              <a:rPr lang="pt-BR" dirty="0">
                <a:solidFill>
                  <a:srgbClr val="FF0000"/>
                </a:solidFill>
              </a:rPr>
              <a:t> durante teste de imagem com estresse, utilizando o </a:t>
            </a:r>
            <a:r>
              <a:rPr lang="pt-BR" dirty="0" err="1">
                <a:solidFill>
                  <a:srgbClr val="FF0000"/>
                </a:solidFill>
              </a:rPr>
              <a:t>t</a:t>
            </a:r>
            <a:r>
              <a:rPr lang="en-US" dirty="0" err="1">
                <a:solidFill>
                  <a:srgbClr val="FF0000"/>
                </a:solidFill>
              </a:rPr>
              <a:t>á</a:t>
            </a:r>
            <a:r>
              <a:rPr lang="pt-BR" dirty="0">
                <a:solidFill>
                  <a:srgbClr val="FF0000"/>
                </a:solidFill>
              </a:rPr>
              <a:t>lio.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337B170-A0D0-E441-BE24-3DB77A98B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Desempate </a:t>
            </a:r>
            <a:r>
              <a:rPr lang="pt-BR" dirty="0" err="1"/>
              <a:t>I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66835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063552" y="1098024"/>
            <a:ext cx="780822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</a:t>
            </a:r>
            <a:r>
              <a:rPr lang="en-US" dirty="0" err="1"/>
              <a:t>adenosina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a </a:t>
            </a:r>
            <a:r>
              <a:rPr lang="en-US" dirty="0" err="1"/>
              <a:t>droga</a:t>
            </a:r>
            <a:r>
              <a:rPr lang="en-US" dirty="0"/>
              <a:t> de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escolha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tratamento</a:t>
            </a:r>
            <a:r>
              <a:rPr lang="en-US" dirty="0"/>
              <a:t> da TSV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reentrada</a:t>
            </a:r>
            <a:r>
              <a:rPr lang="en-US" dirty="0"/>
              <a:t> </a:t>
            </a:r>
          </a:p>
          <a:p>
            <a:r>
              <a:rPr lang="en-US" dirty="0"/>
              <a:t>Nodal </a:t>
            </a:r>
            <a:r>
              <a:rPr lang="en-US" dirty="0" err="1"/>
              <a:t>ou</a:t>
            </a:r>
            <a:r>
              <a:rPr lang="en-US" dirty="0"/>
              <a:t> com </a:t>
            </a:r>
            <a:r>
              <a:rPr lang="en-US" dirty="0" err="1"/>
              <a:t>participação</a:t>
            </a:r>
            <a:r>
              <a:rPr lang="en-US" dirty="0"/>
              <a:t> de via </a:t>
            </a:r>
            <a:r>
              <a:rPr lang="en-US" dirty="0" err="1"/>
              <a:t>anômala</a:t>
            </a:r>
            <a:r>
              <a:rPr lang="en-US" dirty="0"/>
              <a:t>, mas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Taquicardia</a:t>
            </a:r>
            <a:r>
              <a:rPr lang="en-US" dirty="0"/>
              <a:t> atrial </a:t>
            </a:r>
          </a:p>
          <a:p>
            <a:r>
              <a:rPr lang="en-US" dirty="0" err="1"/>
              <a:t>Automática</a:t>
            </a:r>
            <a:r>
              <a:rPr lang="en-US" dirty="0"/>
              <a:t>, </a:t>
            </a:r>
            <a:r>
              <a:rPr lang="en-US" dirty="0" err="1"/>
              <a:t>onde</a:t>
            </a:r>
            <a:r>
              <a:rPr lang="en-US" dirty="0"/>
              <a:t> </a:t>
            </a:r>
            <a:r>
              <a:rPr lang="en-US" dirty="0" err="1"/>
              <a:t>usamos</a:t>
            </a:r>
            <a:r>
              <a:rPr lang="en-US" dirty="0"/>
              <a:t>  </a:t>
            </a:r>
            <a:r>
              <a:rPr lang="en-US" dirty="0" err="1"/>
              <a:t>drogas</a:t>
            </a:r>
            <a:r>
              <a:rPr lang="en-US" dirty="0"/>
              <a:t> da </a:t>
            </a:r>
            <a:r>
              <a:rPr lang="en-US" dirty="0" err="1"/>
              <a:t>classe</a:t>
            </a:r>
            <a:r>
              <a:rPr lang="en-US" dirty="0"/>
              <a:t> IA, IC </a:t>
            </a:r>
            <a:r>
              <a:rPr lang="en-US" dirty="0" err="1"/>
              <a:t>ou</a:t>
            </a:r>
            <a:r>
              <a:rPr lang="en-US" dirty="0"/>
              <a:t> III.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Braunwald</a:t>
            </a:r>
            <a:r>
              <a:rPr lang="en-US" dirty="0"/>
              <a:t>  </a:t>
            </a:r>
            <a:r>
              <a:rPr lang="en-US" dirty="0" err="1"/>
              <a:t>página</a:t>
            </a:r>
            <a:r>
              <a:rPr lang="en-US" dirty="0"/>
              <a:t> 727</a:t>
            </a:r>
            <a:endParaRPr lang="pt-BR" dirty="0"/>
          </a:p>
          <a:p>
            <a:endParaRPr lang="en-US" dirty="0"/>
          </a:p>
          <a:p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4637062" y="229772"/>
            <a:ext cx="32398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400" dirty="0"/>
              <a:t>Desempate V</a:t>
            </a:r>
          </a:p>
        </p:txBody>
      </p:sp>
    </p:spTree>
    <p:extLst>
      <p:ext uri="{BB962C8B-B14F-4D97-AF65-F5344CB8AC3E}">
        <p14:creationId xmlns:p14="http://schemas.microsoft.com/office/powerpoint/2010/main" val="3434830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17-04-12 06.51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425" y="68819"/>
            <a:ext cx="5112763" cy="6471681"/>
          </a:xfrm>
          <a:prstGeom prst="rect">
            <a:avLst/>
          </a:prstGeom>
        </p:spPr>
      </p:pic>
      <p:pic>
        <p:nvPicPr>
          <p:cNvPr id="5" name="Picture 4" descr="2017-04-12 06.52.0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663" y="6540500"/>
            <a:ext cx="2425700" cy="3175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6096000" y="4725038"/>
            <a:ext cx="720080" cy="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A56FF24A-FBB5-4D4F-9ED6-3348215BF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79225" cy="1325563"/>
          </a:xfrm>
        </p:spPr>
        <p:txBody>
          <a:bodyPr/>
          <a:lstStyle/>
          <a:p>
            <a:r>
              <a:rPr lang="pt-BR" dirty="0"/>
              <a:t>Desempate </a:t>
            </a:r>
            <a:r>
              <a:rPr lang="pt-BR" dirty="0" err="1"/>
              <a:t>I</a:t>
            </a:r>
            <a:r>
              <a:rPr lang="pt-BR" dirty="0"/>
              <a:t> </a:t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8950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79576" y="1268761"/>
            <a:ext cx="7632848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Para realização do teste ergométrico faz-se necessário modificar a posição dos eletrodos normalmente colocados nos membros superiores e membros inferiores (</a:t>
            </a:r>
            <a:r>
              <a:rPr lang="pt-BR" dirty="0" err="1"/>
              <a:t>Maison-Likar</a:t>
            </a:r>
            <a:r>
              <a:rPr lang="pt-BR" dirty="0"/>
              <a:t> modificado). No eletrocardiograma (ECG) de repouso com o paciente de pé observamos:</a:t>
            </a:r>
          </a:p>
          <a:p>
            <a:pPr>
              <a:lnSpc>
                <a:spcPct val="150000"/>
              </a:lnSpc>
            </a:pPr>
            <a:endParaRPr lang="pt-BR" b="1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pt-BR" dirty="0"/>
              <a:t>Desvio do eixo para esquerda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pt-BR" dirty="0"/>
              <a:t>Aparecimento de onda R em V1 com onda T positiva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pt-BR" dirty="0">
                <a:solidFill>
                  <a:srgbClr val="FF0000"/>
                </a:solidFill>
              </a:rPr>
              <a:t>Aumento da voltagem nas derivações inferiores</a:t>
            </a:r>
            <a:endParaRPr lang="en-US" dirty="0">
              <a:solidFill>
                <a:srgbClr val="FF0000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pt-BR" dirty="0"/>
              <a:t>Não altera o ECG de repouso</a:t>
            </a:r>
            <a:endParaRPr lang="en-US" b="1" dirty="0"/>
          </a:p>
          <a:p>
            <a:pPr>
              <a:lnSpc>
                <a:spcPct val="150000"/>
              </a:lnSpc>
            </a:pPr>
            <a:endParaRPr lang="en-US" b="1" dirty="0"/>
          </a:p>
          <a:p>
            <a:pPr>
              <a:lnSpc>
                <a:spcPct val="150000"/>
              </a:lnSpc>
            </a:pPr>
            <a:r>
              <a:rPr lang="pt-BR" dirty="0"/>
              <a:t> 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269230" y="376987"/>
            <a:ext cx="32045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dirty="0"/>
              <a:t>Desempate II</a:t>
            </a:r>
          </a:p>
        </p:txBody>
      </p:sp>
    </p:spTree>
    <p:extLst>
      <p:ext uri="{BB962C8B-B14F-4D97-AF65-F5344CB8AC3E}">
        <p14:creationId xmlns:p14="http://schemas.microsoft.com/office/powerpoint/2010/main" val="4270829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79576" y="1268760"/>
            <a:ext cx="7632848" cy="1913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Maison-</a:t>
            </a:r>
            <a:r>
              <a:rPr lang="pt-BR" sz="2000" dirty="0" err="1"/>
              <a:t>Likar</a:t>
            </a:r>
            <a:r>
              <a:rPr lang="pt-BR" sz="2000" dirty="0"/>
              <a:t> modificado resulta em desvio do eixo para direita, aumento da voltagem nas derivações inferiores e pode produzir a perda da onda </a:t>
            </a:r>
            <a:r>
              <a:rPr lang="pt-BR" sz="2000" dirty="0" err="1"/>
              <a:t>Q</a:t>
            </a:r>
            <a:r>
              <a:rPr lang="pt-BR" sz="2000" dirty="0"/>
              <a:t> inferior e aparecimento de </a:t>
            </a:r>
            <a:r>
              <a:rPr lang="pt-BR" sz="2000" dirty="0" err="1"/>
              <a:t>Q</a:t>
            </a:r>
            <a:r>
              <a:rPr lang="pt-BR" sz="2000" dirty="0"/>
              <a:t> em </a:t>
            </a:r>
            <a:r>
              <a:rPr lang="pt-BR" sz="2000" dirty="0" err="1"/>
              <a:t>AvL</a:t>
            </a:r>
            <a:r>
              <a:rPr lang="pt-BR" sz="2000" dirty="0"/>
              <a:t>.</a:t>
            </a:r>
          </a:p>
          <a:p>
            <a:pPr>
              <a:lnSpc>
                <a:spcPct val="150000"/>
              </a:lnSpc>
            </a:pPr>
            <a:r>
              <a:rPr lang="pt-BR" sz="2000" dirty="0" err="1"/>
              <a:t>Braunwald</a:t>
            </a:r>
            <a:r>
              <a:rPr lang="pt-BR" sz="2000" dirty="0"/>
              <a:t> 9th </a:t>
            </a:r>
            <a:r>
              <a:rPr lang="pt-BR" sz="2000" dirty="0" err="1"/>
              <a:t>ed</a:t>
            </a:r>
            <a:r>
              <a:rPr lang="pt-BR" sz="2000" dirty="0"/>
              <a:t> </a:t>
            </a:r>
            <a:r>
              <a:rPr lang="pt-BR" sz="2000" dirty="0" err="1"/>
              <a:t>Cap</a:t>
            </a:r>
            <a:r>
              <a:rPr lang="pt-BR" sz="2000" dirty="0"/>
              <a:t> 14 </a:t>
            </a:r>
            <a:r>
              <a:rPr lang="pt-BR" sz="2000" dirty="0" err="1"/>
              <a:t>pag</a:t>
            </a:r>
            <a:r>
              <a:rPr lang="pt-BR" sz="2000" dirty="0"/>
              <a:t> 172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236956" y="382678"/>
            <a:ext cx="32031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400" dirty="0"/>
              <a:t>Desempate II</a:t>
            </a:r>
          </a:p>
        </p:txBody>
      </p:sp>
    </p:spTree>
    <p:extLst>
      <p:ext uri="{BB962C8B-B14F-4D97-AF65-F5344CB8AC3E}">
        <p14:creationId xmlns:p14="http://schemas.microsoft.com/office/powerpoint/2010/main" val="3903110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Desempate</a:t>
            </a:r>
            <a:r>
              <a:rPr lang="en-US" dirty="0"/>
              <a:t> III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8985" y="1729735"/>
            <a:ext cx="3004094" cy="1874604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ECG </a:t>
            </a:r>
            <a:r>
              <a:rPr lang="en-US" sz="1600" dirty="0" err="1"/>
              <a:t>abaixo</a:t>
            </a:r>
            <a:r>
              <a:rPr lang="en-US" sz="1600" dirty="0"/>
              <a:t> </a:t>
            </a:r>
            <a:r>
              <a:rPr lang="en-US" sz="1600" dirty="0" err="1"/>
              <a:t>representa</a:t>
            </a:r>
            <a:r>
              <a:rPr lang="en-US" sz="1600" dirty="0"/>
              <a:t> </a:t>
            </a:r>
            <a:r>
              <a:rPr lang="en-US" sz="1600" dirty="0" err="1"/>
              <a:t>tipicamente</a:t>
            </a:r>
            <a:r>
              <a:rPr lang="en-US" sz="1600" dirty="0"/>
              <a:t> um </a:t>
            </a:r>
            <a:r>
              <a:rPr lang="en-US" sz="1600" dirty="0" err="1"/>
              <a:t>traçdo</a:t>
            </a:r>
            <a:r>
              <a:rPr lang="en-US" sz="1600" dirty="0"/>
              <a:t> </a:t>
            </a:r>
            <a:r>
              <a:rPr lang="en-US" sz="1600" dirty="0" err="1"/>
              <a:t>associado</a:t>
            </a:r>
            <a:r>
              <a:rPr lang="en-US" sz="1600" dirty="0"/>
              <a:t> a </a:t>
            </a:r>
            <a:r>
              <a:rPr lang="en-US" sz="1600" dirty="0" err="1"/>
              <a:t>qual</a:t>
            </a:r>
            <a:r>
              <a:rPr lang="en-US" sz="1600" dirty="0"/>
              <a:t> </a:t>
            </a:r>
            <a:r>
              <a:rPr lang="en-US" sz="1600" dirty="0" err="1"/>
              <a:t>situação</a:t>
            </a:r>
            <a:r>
              <a:rPr lang="en-US" sz="1600" dirty="0"/>
              <a:t>?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1600" dirty="0" err="1"/>
              <a:t>Troca</a:t>
            </a:r>
            <a:r>
              <a:rPr lang="en-US" sz="1600" dirty="0"/>
              <a:t> de </a:t>
            </a:r>
            <a:r>
              <a:rPr lang="en-US" sz="1600" dirty="0" err="1"/>
              <a:t>cabos</a:t>
            </a:r>
            <a:endParaRPr lang="en-US" sz="1600" dirty="0"/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1600" dirty="0"/>
              <a:t>TEP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1600" dirty="0">
                <a:solidFill>
                  <a:srgbClr val="FF0000"/>
                </a:solidFill>
              </a:rPr>
              <a:t>DPOC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1600" dirty="0" err="1"/>
              <a:t>Hipertrofia</a:t>
            </a:r>
            <a:r>
              <a:rPr lang="en-US" sz="1600" dirty="0"/>
              <a:t> Ventricular </a:t>
            </a:r>
            <a:r>
              <a:rPr lang="en-US" sz="1600" dirty="0" err="1"/>
              <a:t>esquerda</a:t>
            </a:r>
            <a:endParaRPr lang="en-US" sz="1600" dirty="0"/>
          </a:p>
          <a:p>
            <a:pPr>
              <a:lnSpc>
                <a:spcPct val="150000"/>
              </a:lnSpc>
              <a:buFontTx/>
              <a:buChar char="•"/>
            </a:pP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4630480" y="1588633"/>
            <a:ext cx="5896413" cy="38827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0773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Desempate</a:t>
            </a:r>
            <a:r>
              <a:rPr lang="en-US" dirty="0"/>
              <a:t> III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0506" y="5341089"/>
            <a:ext cx="8238962" cy="1324225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ECG com </a:t>
            </a:r>
            <a:r>
              <a:rPr lang="en-US" sz="1600" dirty="0" err="1"/>
              <a:t>eixo</a:t>
            </a:r>
            <a:r>
              <a:rPr lang="en-US" sz="1600" dirty="0"/>
              <a:t> </a:t>
            </a:r>
            <a:r>
              <a:rPr lang="en-US" sz="1600" dirty="0" err="1"/>
              <a:t>desviado</a:t>
            </a:r>
            <a:r>
              <a:rPr lang="en-US" sz="1600" dirty="0"/>
              <a:t> </a:t>
            </a:r>
            <a:r>
              <a:rPr lang="en-US" sz="1600" dirty="0" err="1"/>
              <a:t>para</a:t>
            </a:r>
            <a:r>
              <a:rPr lang="en-US" sz="1600" dirty="0"/>
              <a:t> </a:t>
            </a:r>
            <a:r>
              <a:rPr lang="en-US" sz="1600" dirty="0" err="1"/>
              <a:t>direita</a:t>
            </a:r>
            <a:r>
              <a:rPr lang="en-US" sz="1600" dirty="0"/>
              <a:t>  + 170o, </a:t>
            </a:r>
            <a:r>
              <a:rPr lang="en-US" sz="1600" dirty="0" err="1"/>
              <a:t>onda</a:t>
            </a:r>
            <a:r>
              <a:rPr lang="en-US" sz="1600" dirty="0"/>
              <a:t> P </a:t>
            </a:r>
            <a:r>
              <a:rPr lang="en-US" sz="1600" dirty="0" err="1"/>
              <a:t>pulmonale</a:t>
            </a:r>
            <a:r>
              <a:rPr lang="en-US" sz="1600" dirty="0"/>
              <a:t>, </a:t>
            </a:r>
            <a:r>
              <a:rPr lang="en-US" sz="1600" dirty="0" err="1"/>
              <a:t>ausência</a:t>
            </a:r>
            <a:r>
              <a:rPr lang="en-US" sz="1600" dirty="0"/>
              <a:t> de R </a:t>
            </a:r>
            <a:r>
              <a:rPr lang="en-US" sz="1600" dirty="0" err="1"/>
              <a:t>em</a:t>
            </a:r>
            <a:r>
              <a:rPr lang="en-US" sz="1600" dirty="0"/>
              <a:t> V1 (</a:t>
            </a:r>
            <a:r>
              <a:rPr lang="en-US" sz="1600" dirty="0" err="1"/>
              <a:t>tórax</a:t>
            </a:r>
            <a:r>
              <a:rPr lang="en-US" sz="1600" dirty="0"/>
              <a:t> </a:t>
            </a:r>
            <a:r>
              <a:rPr lang="en-US" sz="1600" dirty="0" err="1"/>
              <a:t>enfisematoso</a:t>
            </a:r>
            <a:r>
              <a:rPr lang="en-US" sz="1600" dirty="0"/>
              <a:t> </a:t>
            </a:r>
            <a:r>
              <a:rPr lang="en-US" sz="1600" dirty="0" err="1"/>
              <a:t>sem</a:t>
            </a:r>
            <a:r>
              <a:rPr lang="en-US" sz="1600" dirty="0"/>
              <a:t> HAP) e </a:t>
            </a:r>
            <a:r>
              <a:rPr lang="en-US" sz="1600" dirty="0" err="1"/>
              <a:t>Sobrecarga</a:t>
            </a:r>
            <a:r>
              <a:rPr lang="en-US" sz="1600" dirty="0"/>
              <a:t> Ventricular </a:t>
            </a:r>
            <a:r>
              <a:rPr lang="en-US" sz="1600" dirty="0" err="1"/>
              <a:t>Direita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3132487" y="1328100"/>
            <a:ext cx="5896413" cy="38827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9218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2279576" y="1407149"/>
            <a:ext cx="770485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Qual a melhor projeção para se visualizar lesões em anastomose da MIE com a DA?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pt-BR" dirty="0"/>
              <a:t> 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dirty="0"/>
              <a:t>PA simples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dirty="0"/>
              <a:t>OAD simples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dirty="0" err="1"/>
              <a:t>Perfil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dirty="0"/>
              <a:t>OAE caudal (“Spider”)</a:t>
            </a:r>
          </a:p>
          <a:p>
            <a:pPr>
              <a:lnSpc>
                <a:spcPct val="150000"/>
              </a:lnSpc>
            </a:pP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4440742" y="414214"/>
            <a:ext cx="33825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400" dirty="0"/>
              <a:t>Desempate IV</a:t>
            </a:r>
          </a:p>
        </p:txBody>
      </p:sp>
    </p:spTree>
    <p:extLst>
      <p:ext uri="{BB962C8B-B14F-4D97-AF65-F5344CB8AC3E}">
        <p14:creationId xmlns:p14="http://schemas.microsoft.com/office/powerpoint/2010/main" val="3656044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2279576" y="1407149"/>
            <a:ext cx="770485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Qual a melhor projeção para se visualizar lesões em anastomose da MIE com a DA?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pt-BR" dirty="0"/>
              <a:t> 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dirty="0"/>
              <a:t>PA simples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dirty="0"/>
              <a:t>OAD simples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dirty="0" err="1">
                <a:solidFill>
                  <a:srgbClr val="FF0000"/>
                </a:solidFill>
              </a:rPr>
              <a:t>Perfil</a:t>
            </a:r>
            <a:endParaRPr lang="en-US" dirty="0">
              <a:solidFill>
                <a:srgbClr val="FF0000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lphaLcParenR"/>
            </a:pPr>
            <a:r>
              <a:rPr lang="en-US" dirty="0"/>
              <a:t>OAE caudal (“Spider”)</a:t>
            </a:r>
          </a:p>
          <a:p>
            <a:pPr>
              <a:lnSpc>
                <a:spcPct val="150000"/>
              </a:lnSpc>
            </a:pP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4536061" y="524000"/>
            <a:ext cx="33825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400" dirty="0"/>
              <a:t>Desempate IV</a:t>
            </a:r>
          </a:p>
        </p:txBody>
      </p:sp>
    </p:spTree>
    <p:extLst>
      <p:ext uri="{BB962C8B-B14F-4D97-AF65-F5344CB8AC3E}">
        <p14:creationId xmlns:p14="http://schemas.microsoft.com/office/powerpoint/2010/main" val="1764454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063553" y="1098024"/>
            <a:ext cx="8197565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pt-BR" dirty="0"/>
              <a:t>Uma jovem de 27 anos apresentou-se ao pronto atendimento com queixa </a:t>
            </a:r>
          </a:p>
          <a:p>
            <a:pPr lvl="0"/>
            <a:r>
              <a:rPr lang="pt-BR" dirty="0"/>
              <a:t>de palpitação de início súbito e grande desconforto. Referia passado de várias crises</a:t>
            </a:r>
          </a:p>
          <a:p>
            <a:pPr lvl="0"/>
            <a:r>
              <a:rPr lang="pt-BR" dirty="0"/>
              <a:t> semelhantes e trouxe exames recentes que não apresentavam cardiopatia</a:t>
            </a:r>
          </a:p>
          <a:p>
            <a:pPr lvl="0"/>
            <a:r>
              <a:rPr lang="pt-BR" dirty="0"/>
              <a:t> estrutural. Ao exame apresentava estabilidade hemodinâmica e FC de 190bpm.</a:t>
            </a:r>
          </a:p>
          <a:p>
            <a:pPr lvl="0"/>
            <a:r>
              <a:rPr lang="pt-BR" dirty="0"/>
              <a:t> O ECG feito no atendimento demonstrou taquicardia com QRS estreito e intervalo</a:t>
            </a:r>
          </a:p>
          <a:p>
            <a:pPr lvl="0"/>
            <a:r>
              <a:rPr lang="pt-BR" dirty="0"/>
              <a:t> RR regular. Após falha na manobra de </a:t>
            </a:r>
            <a:r>
              <a:rPr lang="pt-BR" dirty="0" err="1"/>
              <a:t>Valsalva</a:t>
            </a:r>
            <a:r>
              <a:rPr lang="pt-BR" dirty="0"/>
              <a:t>, o plantonista tratou a arritmia da</a:t>
            </a:r>
          </a:p>
          <a:p>
            <a:pPr lvl="0"/>
            <a:r>
              <a:rPr lang="pt-BR" dirty="0"/>
              <a:t> paciente com infusão em </a:t>
            </a:r>
            <a:r>
              <a:rPr lang="pt-BR" dirty="0" err="1"/>
              <a:t>bolus</a:t>
            </a:r>
            <a:r>
              <a:rPr lang="pt-BR" dirty="0"/>
              <a:t> de adenosina 12mg, havendo interrupção da</a:t>
            </a:r>
          </a:p>
          <a:p>
            <a:pPr lvl="0"/>
            <a:r>
              <a:rPr lang="pt-BR" dirty="0"/>
              <a:t> arritmia. Levando em consideração que a arritmia foi interrompida após o uso de</a:t>
            </a:r>
          </a:p>
          <a:p>
            <a:pPr lvl="0"/>
            <a:r>
              <a:rPr lang="pt-BR" dirty="0"/>
              <a:t> adenosina, pode-se excluir qual diagnóstico: </a:t>
            </a:r>
          </a:p>
          <a:p>
            <a:pPr lvl="0"/>
            <a:endParaRPr lang="pt-BR" dirty="0"/>
          </a:p>
          <a:p>
            <a:pPr lvl="0"/>
            <a:r>
              <a:rPr lang="pt-BR" dirty="0"/>
              <a:t>A) TSV por via acessória </a:t>
            </a:r>
            <a:r>
              <a:rPr lang="pt-BR" dirty="0" err="1"/>
              <a:t>antidrômica</a:t>
            </a:r>
            <a:endParaRPr lang="pt-BR" dirty="0"/>
          </a:p>
          <a:p>
            <a:pPr lvl="0"/>
            <a:endParaRPr lang="pt-BR" dirty="0"/>
          </a:p>
          <a:p>
            <a:pPr lvl="0"/>
            <a:r>
              <a:rPr lang="pt-BR" dirty="0"/>
              <a:t>B) TSV por via acessória </a:t>
            </a:r>
            <a:r>
              <a:rPr lang="pt-BR" dirty="0" err="1"/>
              <a:t>ortodrômica</a:t>
            </a:r>
            <a:endParaRPr lang="pt-BR" dirty="0"/>
          </a:p>
          <a:p>
            <a:pPr lvl="0"/>
            <a:endParaRPr lang="pt-BR" dirty="0"/>
          </a:p>
          <a:p>
            <a:pPr lvl="0"/>
            <a:r>
              <a:rPr lang="pt-BR" dirty="0">
                <a:solidFill>
                  <a:srgbClr val="FF0000"/>
                </a:solidFill>
              </a:rPr>
              <a:t>C) TSV atrial automática</a:t>
            </a:r>
          </a:p>
          <a:p>
            <a:pPr lvl="0"/>
            <a:endParaRPr lang="pt-BR" dirty="0"/>
          </a:p>
          <a:p>
            <a:pPr lvl="0"/>
            <a:r>
              <a:rPr lang="pt-BR" dirty="0"/>
              <a:t>D) TSV por reentrada nodal</a:t>
            </a:r>
          </a:p>
          <a:p>
            <a:endParaRPr lang="en-US" dirty="0"/>
          </a:p>
          <a:p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4603859" y="304473"/>
            <a:ext cx="32398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400" dirty="0"/>
              <a:t>Desempate V</a:t>
            </a:r>
          </a:p>
        </p:txBody>
      </p:sp>
    </p:spTree>
    <p:extLst>
      <p:ext uri="{BB962C8B-B14F-4D97-AF65-F5344CB8AC3E}">
        <p14:creationId xmlns:p14="http://schemas.microsoft.com/office/powerpoint/2010/main" val="13210832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497</Words>
  <Application>Microsoft Macintosh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do Office</vt:lpstr>
      <vt:lpstr>Desempate I</vt:lpstr>
      <vt:lpstr>Desempate I  </vt:lpstr>
      <vt:lpstr>Apresentação do PowerPoint</vt:lpstr>
      <vt:lpstr>Apresentação do PowerPoint</vt:lpstr>
      <vt:lpstr>Desempate III</vt:lpstr>
      <vt:lpstr>Desempate III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Desempate I</dc:title>
  <dc:creator>Pedro Paulo Nogueres Sampaio</dc:creator>
  <cp:lastModifiedBy>Pedro Paulo Nogueres Sampaio</cp:lastModifiedBy>
  <cp:revision>2</cp:revision>
  <dcterms:created xsi:type="dcterms:W3CDTF">2022-05-05T02:52:14Z</dcterms:created>
  <dcterms:modified xsi:type="dcterms:W3CDTF">2022-05-09T03:07:58Z</dcterms:modified>
</cp:coreProperties>
</file>

<file path=docProps/thumbnail.jpeg>
</file>